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2" r:id="rId7"/>
    <p:sldId id="263" r:id="rId8"/>
    <p:sldId id="264" r:id="rId9"/>
    <p:sldId id="265" r:id="rId10"/>
    <p:sldId id="268"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317723-E271-4F3C-916E-4FE7B2DA9543}" type="datetimeFigureOut">
              <a:rPr lang="en-US" smtClean="0"/>
              <a:pPr/>
              <a:t>5/9/2012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F7664A2-E4F2-49A9-86C0-F4CA4B5893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17723-E271-4F3C-916E-4FE7B2DA9543}" type="datetimeFigureOut">
              <a:rPr lang="en-US" smtClean="0"/>
              <a:pPr/>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17723-E271-4F3C-916E-4FE7B2DA9543}" type="datetimeFigureOut">
              <a:rPr lang="en-US" smtClean="0"/>
              <a:pPr/>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17723-E271-4F3C-916E-4FE7B2DA9543}" type="datetimeFigureOut">
              <a:rPr lang="en-US" smtClean="0"/>
              <a:pPr/>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317723-E271-4F3C-916E-4FE7B2DA9543}" type="datetimeFigureOut">
              <a:rPr lang="en-US" smtClean="0"/>
              <a:pPr/>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64A2-E4F2-49A9-86C0-F4CA4B5893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317723-E271-4F3C-916E-4FE7B2DA9543}" type="datetimeFigureOut">
              <a:rPr lang="en-US" smtClean="0"/>
              <a:pPr/>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317723-E271-4F3C-916E-4FE7B2DA9543}" type="datetimeFigureOut">
              <a:rPr lang="en-US" smtClean="0"/>
              <a:pPr/>
              <a:t>5/9/2012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317723-E271-4F3C-916E-4FE7B2DA9543}" type="datetimeFigureOut">
              <a:rPr lang="en-US" smtClean="0"/>
              <a:pPr/>
              <a:t>5/9/2012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17723-E271-4F3C-916E-4FE7B2DA9543}" type="datetimeFigureOut">
              <a:rPr lang="en-US" smtClean="0"/>
              <a:pPr/>
              <a:t>5/9/2012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317723-E271-4F3C-916E-4FE7B2DA9543}" type="datetimeFigureOut">
              <a:rPr lang="en-US" smtClean="0"/>
              <a:pPr/>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664A2-E4F2-49A9-86C0-F4CA4B5893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317723-E271-4F3C-916E-4FE7B2DA9543}" type="datetimeFigureOut">
              <a:rPr lang="en-US" smtClean="0"/>
              <a:pPr/>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F7664A2-E4F2-49A9-86C0-F4CA4B58931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317723-E271-4F3C-916E-4FE7B2DA9543}" type="datetimeFigureOut">
              <a:rPr lang="en-US" smtClean="0"/>
              <a:pPr/>
              <a:t>5/9/2012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7664A2-E4F2-49A9-86C0-F4CA4B58931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hefutureschannel.com/hands-on_math/peas_in_a_pod.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300" b="1" dirty="0"/>
              <a:t>Peas in a Pod</a:t>
            </a:r>
            <a:r>
              <a:rPr lang="en-US" dirty="0"/>
              <a:t/>
            </a:r>
            <a:br>
              <a:rPr lang="en-US" dirty="0"/>
            </a:br>
            <a:r>
              <a:rPr lang="en-US" sz="2000" dirty="0"/>
              <a:t>Kate Hickey</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smtClean="0"/>
          </a:p>
          <a:p>
            <a:endParaRPr lang="en-US" dirty="0" smtClean="0"/>
          </a:p>
          <a:p>
            <a:r>
              <a:rPr lang="en-US" dirty="0" smtClean="0"/>
              <a:t>A Hands on Learning Activity for grades 4-7</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7" name="Text Placeholder 6"/>
          <p:cNvSpPr>
            <a:spLocks noGrp="1"/>
          </p:cNvSpPr>
          <p:nvPr>
            <p:ph type="body" sz="half" idx="2"/>
          </p:nvPr>
        </p:nvSpPr>
        <p:spPr>
          <a:xfrm>
            <a:off x="609600" y="2828784"/>
            <a:ext cx="2209800" cy="3572015"/>
          </a:xfrm>
        </p:spPr>
        <p:txBody>
          <a:bodyPr>
            <a:normAutofit/>
          </a:bodyPr>
          <a:lstStyle/>
          <a:p>
            <a:r>
              <a:rPr lang="en-US" sz="1800" dirty="0" smtClean="0"/>
              <a:t>4.  Using the Peas and Pods graph,  work together to plot your data. (Remember….you  will need to alter the numbers on the X and Y axis based on how high your data points are.)</a:t>
            </a:r>
            <a:endParaRPr lang="en-US" sz="1800" dirty="0"/>
          </a:p>
        </p:txBody>
      </p:sp>
      <p:pic>
        <p:nvPicPr>
          <p:cNvPr id="8" name="Picture 2" descr="C:\Users\kate\Pictures\2012-05-07\030.JPG"/>
          <p:cNvPicPr>
            <a:picLocks noGrp="1" noChangeAspect="1" noChangeArrowheads="1"/>
          </p:cNvPicPr>
          <p:nvPr>
            <p:ph type="pic" idx="1"/>
          </p:nvPr>
        </p:nvPicPr>
        <p:blipFill>
          <a:blip r:embed="rId2" cstate="print"/>
          <a:srcRect l="5190" r="5190"/>
          <a:stretch>
            <a:fillRect/>
          </a:stretch>
        </p:blipFill>
        <p:spPr bwMode="auto">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6248400"/>
          </a:xfrm>
        </p:spPr>
        <p:txBody>
          <a:bodyPr>
            <a:normAutofit fontScale="25000" lnSpcReduction="20000"/>
          </a:bodyPr>
          <a:lstStyle/>
          <a:p>
            <a:pPr>
              <a:buNone/>
            </a:pPr>
            <a:r>
              <a:rPr lang="en-US" dirty="0" smtClean="0"/>
              <a:t>   </a:t>
            </a:r>
          </a:p>
          <a:p>
            <a:pPr>
              <a:buNone/>
            </a:pPr>
            <a:endParaRPr lang="en-US" dirty="0" smtClean="0"/>
          </a:p>
          <a:p>
            <a:pPr>
              <a:buNone/>
            </a:pPr>
            <a:endParaRPr lang="en-US" dirty="0" smtClean="0"/>
          </a:p>
          <a:p>
            <a:pPr>
              <a:buNone/>
            </a:pPr>
            <a:endParaRPr lang="en-US" sz="6400" dirty="0" smtClean="0"/>
          </a:p>
          <a:p>
            <a:pPr>
              <a:buNone/>
            </a:pPr>
            <a:endParaRPr lang="en-US" sz="6400" dirty="0" smtClean="0"/>
          </a:p>
          <a:p>
            <a:pPr>
              <a:buNone/>
            </a:pPr>
            <a:endParaRPr lang="en-US" sz="6400" dirty="0" smtClean="0"/>
          </a:p>
          <a:p>
            <a:pPr>
              <a:buNone/>
            </a:pPr>
            <a:r>
              <a:rPr lang="en-US" sz="6400" dirty="0" smtClean="0"/>
              <a:t>Now, let’s take a look at our graphs…... Do you see a pattern between the number of peas in a pod and the pods length? </a:t>
            </a:r>
          </a:p>
          <a:p>
            <a:pPr>
              <a:buNone/>
            </a:pPr>
            <a:endParaRPr lang="en-US" sz="6400" dirty="0" smtClean="0"/>
          </a:p>
          <a:p>
            <a:pPr>
              <a:buNone/>
            </a:pPr>
            <a:r>
              <a:rPr lang="en-US" sz="6400" dirty="0" smtClean="0"/>
              <a:t>Let’s look at some sample data: </a:t>
            </a:r>
          </a:p>
          <a:p>
            <a:pPr>
              <a:buNone/>
            </a:pPr>
            <a:r>
              <a:rPr lang="en-US" sz="6400" dirty="0" smtClean="0"/>
              <a:t> </a:t>
            </a:r>
          </a:p>
          <a:p>
            <a:pPr>
              <a:buNone/>
            </a:pPr>
            <a:r>
              <a:rPr lang="en-US" sz="6400" dirty="0" smtClean="0"/>
              <a:t>	Pea Pod #     Length in inches:   Number of Peas per Pod: </a:t>
            </a:r>
          </a:p>
          <a:p>
            <a:pPr>
              <a:buNone/>
            </a:pPr>
            <a:r>
              <a:rPr lang="en-US" sz="6400" dirty="0" smtClean="0"/>
              <a:t>	      1	            3 inches 	             8 peas </a:t>
            </a:r>
          </a:p>
          <a:p>
            <a:pPr>
              <a:buNone/>
            </a:pPr>
            <a:r>
              <a:rPr lang="en-US" sz="6400" dirty="0" smtClean="0"/>
              <a:t> 	     2	            2 inches 	             5 peas </a:t>
            </a:r>
          </a:p>
          <a:p>
            <a:pPr>
              <a:buNone/>
            </a:pPr>
            <a:r>
              <a:rPr lang="en-US" sz="6400" dirty="0" smtClean="0"/>
              <a:t>  	     3                  5 inches                       ? peas </a:t>
            </a:r>
          </a:p>
          <a:p>
            <a:pPr>
              <a:buNone/>
            </a:pPr>
            <a:r>
              <a:rPr lang="en-US" sz="6400" dirty="0" smtClean="0"/>
              <a:t>  </a:t>
            </a:r>
          </a:p>
          <a:p>
            <a:pPr>
              <a:buNone/>
            </a:pPr>
            <a:endParaRPr lang="en-US" sz="6400" dirty="0" smtClean="0"/>
          </a:p>
          <a:p>
            <a:pPr>
              <a:buNone/>
            </a:pPr>
            <a:r>
              <a:rPr lang="en-US" sz="6400" dirty="0" smtClean="0"/>
              <a:t>We can see that when we had a three inch pod it contained eight peas. A two inch pod contained five peas. </a:t>
            </a:r>
          </a:p>
          <a:p>
            <a:pPr>
              <a:buNone/>
            </a:pPr>
            <a:r>
              <a:rPr lang="en-US" sz="6400" dirty="0" smtClean="0"/>
              <a:t> Using variables, we can assign the letter X to represent the length of the pod and let the letter Y represent the number of peas. </a:t>
            </a:r>
          </a:p>
          <a:p>
            <a:pPr>
              <a:buNone/>
            </a:pPr>
            <a:r>
              <a:rPr lang="en-US" sz="6400" dirty="0" smtClean="0"/>
              <a:t>     According to our chart we know that setting X=Y and plugging in our data gives us the following: </a:t>
            </a:r>
          </a:p>
          <a:p>
            <a:pPr>
              <a:buNone/>
            </a:pPr>
            <a:r>
              <a:rPr lang="en-US" sz="6400" dirty="0" smtClean="0"/>
              <a:t>	3=8     and  2=5   </a:t>
            </a:r>
          </a:p>
          <a:p>
            <a:pPr>
              <a:buNone/>
            </a:pPr>
            <a:r>
              <a:rPr lang="en-US" sz="6400" dirty="0" smtClean="0"/>
              <a:t>We need to come up with an equation that we can use to help us predict the number of peas in a pod based on the pods length. </a:t>
            </a:r>
          </a:p>
          <a:p>
            <a:pPr>
              <a:buNone/>
            </a:pPr>
            <a:r>
              <a:rPr lang="en-US" sz="6400" dirty="0" smtClean="0"/>
              <a:t> </a:t>
            </a:r>
          </a:p>
          <a:p>
            <a:pPr>
              <a:buNone/>
            </a:pPr>
            <a:endParaRPr lang="en-US" sz="3300" dirty="0" smtClean="0"/>
          </a:p>
          <a:p>
            <a:pPr>
              <a:buNone/>
            </a:pPr>
            <a:r>
              <a:rPr lang="en-US" sz="3300" dirty="0" smtClean="0"/>
              <a:t>   </a:t>
            </a:r>
          </a:p>
          <a:p>
            <a:pPr>
              <a:buNone/>
            </a:pPr>
            <a:r>
              <a:rPr lang="en-US" sz="3300"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p:txBody>
          <a:bodyPr/>
          <a:lstStyle/>
          <a:p>
            <a:pPr>
              <a:buNone/>
            </a:pPr>
            <a:r>
              <a:rPr lang="en-US" u="sng" dirty="0" smtClean="0"/>
              <a:t> </a:t>
            </a:r>
          </a:p>
          <a:p>
            <a:pPr>
              <a:buNone/>
            </a:pPr>
            <a:r>
              <a:rPr lang="en-US" dirty="0" smtClean="0"/>
              <a:t> </a:t>
            </a:r>
            <a:endParaRPr lang="en-US" dirty="0"/>
          </a:p>
        </p:txBody>
      </p:sp>
      <p:sp>
        <p:nvSpPr>
          <p:cNvPr id="4" name="Rectangle 3"/>
          <p:cNvSpPr/>
          <p:nvPr/>
        </p:nvSpPr>
        <p:spPr>
          <a:xfrm>
            <a:off x="457200" y="228601"/>
            <a:ext cx="7620000" cy="7848302"/>
          </a:xfrm>
          <a:prstGeom prst="rect">
            <a:avLst/>
          </a:prstGeom>
        </p:spPr>
        <p:txBody>
          <a:bodyPr wrap="square">
            <a:spAutoFit/>
          </a:bodyPr>
          <a:lstStyle/>
          <a:p>
            <a:pPr>
              <a:buNone/>
            </a:pPr>
            <a:endParaRPr lang="en-US" dirty="0" smtClean="0"/>
          </a:p>
          <a:p>
            <a:pPr>
              <a:buNone/>
            </a:pPr>
            <a:endParaRPr lang="en-US" dirty="0" smtClean="0"/>
          </a:p>
          <a:p>
            <a:pPr>
              <a:buNone/>
            </a:pPr>
            <a:r>
              <a:rPr lang="en-US" dirty="0" smtClean="0"/>
              <a:t>We need to come up with an equation that we can use to help us predict the number of peas in a pod based on the pods length. </a:t>
            </a:r>
          </a:p>
          <a:p>
            <a:pPr>
              <a:buNone/>
            </a:pPr>
            <a:endParaRPr lang="en-US" dirty="0" smtClean="0"/>
          </a:p>
          <a:p>
            <a:pPr>
              <a:buNone/>
            </a:pPr>
            <a:r>
              <a:rPr lang="en-US" sz="2400" dirty="0" smtClean="0"/>
              <a:t>	# (X) = Y  </a:t>
            </a:r>
          </a:p>
          <a:p>
            <a:pPr>
              <a:buNone/>
            </a:pPr>
            <a:r>
              <a:rPr lang="en-US" dirty="0" smtClean="0"/>
              <a:t>To get three to equal eight we can multiply it by three, which gives us nine. We can then subtract one, which gives us our eight. </a:t>
            </a:r>
          </a:p>
          <a:p>
            <a:pPr>
              <a:buNone/>
            </a:pPr>
            <a:r>
              <a:rPr lang="en-US" sz="2400" dirty="0" smtClean="0"/>
              <a:t>	3 (3) – 1 = 8 </a:t>
            </a:r>
          </a:p>
          <a:p>
            <a:pPr>
              <a:buNone/>
            </a:pPr>
            <a:endParaRPr lang="en-US" dirty="0" smtClean="0"/>
          </a:p>
          <a:p>
            <a:pPr>
              <a:buNone/>
            </a:pPr>
            <a:r>
              <a:rPr lang="en-US" dirty="0" smtClean="0"/>
              <a:t>So, we have the equation: </a:t>
            </a:r>
          </a:p>
          <a:p>
            <a:pPr>
              <a:buNone/>
            </a:pPr>
            <a:r>
              <a:rPr lang="en-US" sz="2400" dirty="0" smtClean="0"/>
              <a:t>	3 (length of pod) – 1 = number of peas</a:t>
            </a:r>
          </a:p>
          <a:p>
            <a:pPr>
              <a:buNone/>
            </a:pPr>
            <a:r>
              <a:rPr lang="en-US" sz="2400" dirty="0" smtClean="0"/>
              <a:t>	3 ( X ) – 1 = Y </a:t>
            </a:r>
          </a:p>
          <a:p>
            <a:pPr>
              <a:buNone/>
            </a:pPr>
            <a:endParaRPr lang="en-US" dirty="0" smtClean="0"/>
          </a:p>
          <a:p>
            <a:pPr>
              <a:buNone/>
            </a:pPr>
            <a:r>
              <a:rPr lang="en-US" dirty="0" smtClean="0"/>
              <a:t>Let’s see if it works for our second pod data: </a:t>
            </a:r>
          </a:p>
          <a:p>
            <a:pPr>
              <a:buNone/>
            </a:pPr>
            <a:r>
              <a:rPr lang="en-US" sz="2400" dirty="0" smtClean="0"/>
              <a:t>            3 (2) -1 = Y </a:t>
            </a:r>
          </a:p>
          <a:p>
            <a:pPr>
              <a:buNone/>
            </a:pPr>
            <a:r>
              <a:rPr lang="en-US" sz="2400" dirty="0" smtClean="0"/>
              <a:t>	6 – 1 = 5 </a:t>
            </a:r>
          </a:p>
          <a:p>
            <a:pPr>
              <a:buNone/>
            </a:pPr>
            <a:r>
              <a:rPr lang="en-US" dirty="0" smtClean="0"/>
              <a:t>	</a:t>
            </a:r>
          </a:p>
          <a:p>
            <a:pPr>
              <a:buNone/>
            </a:pPr>
            <a:endParaRPr lang="en-US" dirty="0" smtClean="0"/>
          </a:p>
          <a:p>
            <a:pPr>
              <a:buNone/>
            </a:pPr>
            <a:r>
              <a:rPr lang="en-US" dirty="0" smtClean="0"/>
              <a:t>Our data shows that for a two inch pod it contains five peas so we have created an equation that shows the relationship between the two variables. </a:t>
            </a:r>
          </a:p>
          <a:p>
            <a:pPr>
              <a:buNone/>
            </a:pPr>
            <a:r>
              <a:rPr lang="en-US" dirty="0" smtClean="0"/>
              <a:t> </a:t>
            </a:r>
          </a:p>
          <a:p>
            <a:pPr>
              <a:buNone/>
            </a:pPr>
            <a:endParaRPr lang="en-US" dirty="0" smtClean="0"/>
          </a:p>
          <a:p>
            <a:pPr>
              <a:buNone/>
            </a:pPr>
            <a:r>
              <a:rPr lang="en-US" dirty="0" smtClean="0"/>
              <a:t>   </a:t>
            </a:r>
          </a:p>
          <a:p>
            <a:pPr>
              <a:buNone/>
            </a:pP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Peas in a Pod math activity idea taken from: </a:t>
            </a:r>
          </a:p>
          <a:p>
            <a:pPr>
              <a:buNone/>
            </a:pPr>
            <a:r>
              <a:rPr lang="en-US" u="sng" dirty="0" smtClean="0">
                <a:hlinkClick r:id="rId2"/>
              </a:rPr>
              <a:t> http://www.thefutureschannel.com/hands-on_math/peas_in_a_pod.php</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In order to complete this activity, students need to have prior knowledge and understanding in the following areas: </a:t>
            </a:r>
          </a:p>
          <a:p>
            <a:r>
              <a:rPr lang="en-US" dirty="0" smtClean="0"/>
              <a:t>1. Student is able to measure lengths. </a:t>
            </a:r>
          </a:p>
          <a:p>
            <a:pPr>
              <a:buNone/>
            </a:pPr>
            <a:endParaRPr lang="en-US" dirty="0" smtClean="0"/>
          </a:p>
          <a:p>
            <a:r>
              <a:rPr lang="en-US" dirty="0" smtClean="0"/>
              <a:t>2. Student is able to apply the “look for a pattern” strategy in order to problem solve.</a:t>
            </a:r>
          </a:p>
          <a:p>
            <a:pPr>
              <a:buNone/>
            </a:pPr>
            <a:endParaRPr lang="en-US" dirty="0" smtClean="0"/>
          </a:p>
          <a:p>
            <a:r>
              <a:rPr lang="en-US" dirty="0" smtClean="0"/>
              <a:t>3. Student is able to plot points on a two-dimensional coordinate system.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r>
              <a:rPr lang="en-US" i="1" dirty="0" smtClean="0"/>
              <a:t>Peas grow inside little bags on the pea plant called “pods.” Some pods have more peas than others. Can you tell how many peas will be in a pod by measuring its length?</a:t>
            </a:r>
          </a:p>
          <a:p>
            <a:pPr>
              <a:buNone/>
            </a:pPr>
            <a:endParaRPr lang="en-US" dirty="0" smtClean="0"/>
          </a:p>
          <a:p>
            <a:r>
              <a:rPr lang="en-US" i="1" dirty="0" smtClean="0"/>
              <a:t>What do you think?</a:t>
            </a:r>
          </a:p>
          <a:p>
            <a:pPr>
              <a:buNone/>
            </a:pPr>
            <a:endParaRPr lang="en-US" dirty="0" smtClean="0"/>
          </a:p>
          <a:p>
            <a:r>
              <a:rPr lang="en-US" dirty="0" smtClean="0"/>
              <a:t>Let’s all make a prediction…….</a:t>
            </a:r>
          </a:p>
          <a:p>
            <a:endParaRPr lang="en-US" dirty="0"/>
          </a:p>
        </p:txBody>
      </p:sp>
      <p:pic>
        <p:nvPicPr>
          <p:cNvPr id="4" name="Picture 3" descr="027.JPG"/>
          <p:cNvPicPr>
            <a:picLocks noChangeAspect="1"/>
          </p:cNvPicPr>
          <p:nvPr/>
        </p:nvPicPr>
        <p:blipFill>
          <a:blip r:embed="rId2" cstate="print">
            <a:lum bright="40000"/>
          </a:blip>
          <a:stretch>
            <a:fillRect/>
          </a:stretch>
        </p:blipFill>
        <p:spPr>
          <a:xfrm rot="551295">
            <a:off x="5625023" y="283553"/>
            <a:ext cx="3327400" cy="20977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Goal: </a:t>
            </a:r>
            <a:endParaRPr lang="en-US" dirty="0"/>
          </a:p>
        </p:txBody>
      </p:sp>
      <p:sp>
        <p:nvSpPr>
          <p:cNvPr id="3" name="Content Placeholder 2"/>
          <p:cNvSpPr>
            <a:spLocks noGrp="1"/>
          </p:cNvSpPr>
          <p:nvPr>
            <p:ph idx="1"/>
          </p:nvPr>
        </p:nvSpPr>
        <p:spPr/>
        <p:txBody>
          <a:bodyPr/>
          <a:lstStyle/>
          <a:p>
            <a:endParaRPr lang="en-US" dirty="0" smtClean="0"/>
          </a:p>
          <a:p>
            <a:pPr>
              <a:buNone/>
            </a:pPr>
            <a:endParaRPr lang="en-US" dirty="0" smtClean="0"/>
          </a:p>
          <a:p>
            <a:r>
              <a:rPr lang="en-US" dirty="0" smtClean="0"/>
              <a:t>The student will be able to collect and record data and use the gathered information to form a valid conclusion.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endParaRPr lang="en-US" dirty="0" smtClean="0"/>
          </a:p>
          <a:p>
            <a:r>
              <a:rPr lang="en-US" dirty="0" smtClean="0"/>
              <a:t>1. Given a ruler, pea pods, and a blank chart, the student will collect and record data with 100%        accuracy. </a:t>
            </a:r>
          </a:p>
          <a:p>
            <a:pPr>
              <a:buNone/>
            </a:pPr>
            <a:endParaRPr lang="en-US" dirty="0" smtClean="0"/>
          </a:p>
          <a:p>
            <a:r>
              <a:rPr lang="en-US" dirty="0" smtClean="0"/>
              <a:t>2. Given a complete data chart and graph paper, the student will plot and graph data to show the relationship between two variables with 100% accuracy.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pPr>
              <a:buNone/>
            </a:pPr>
            <a:r>
              <a:rPr lang="en-US" u="sng" dirty="0" smtClean="0"/>
              <a:t>Some vocabulary words we will be using today: </a:t>
            </a:r>
          </a:p>
          <a:p>
            <a:pPr>
              <a:buNone/>
            </a:pPr>
            <a:endParaRPr lang="en-US" dirty="0" smtClean="0"/>
          </a:p>
          <a:p>
            <a:r>
              <a:rPr lang="en-US" dirty="0" smtClean="0"/>
              <a:t>Pattern - a predictable sequence of behavior</a:t>
            </a:r>
          </a:p>
          <a:p>
            <a:pPr>
              <a:buNone/>
            </a:pPr>
            <a:r>
              <a:rPr lang="en-US" dirty="0" smtClean="0"/>
              <a:t>                 and</a:t>
            </a:r>
          </a:p>
          <a:p>
            <a:r>
              <a:rPr lang="en-US" dirty="0" smtClean="0"/>
              <a:t>Variable(s) - a symbol representing an unspecified member of a set of objects</a:t>
            </a:r>
          </a:p>
          <a:p>
            <a:endParaRPr lang="en-US" dirty="0" smtClean="0"/>
          </a:p>
          <a:p>
            <a:pPr>
              <a:buNone/>
            </a:pPr>
            <a:endParaRPr lang="en-US" dirty="0"/>
          </a:p>
        </p:txBody>
      </p:sp>
      <p:sp>
        <p:nvSpPr>
          <p:cNvPr id="4" name="Content Placeholder 3"/>
          <p:cNvSpPr>
            <a:spLocks noGrp="1"/>
          </p:cNvSpPr>
          <p:nvPr>
            <p:ph sz="half" idx="2"/>
          </p:nvPr>
        </p:nvSpPr>
        <p:spPr/>
        <p:txBody>
          <a:bodyPr/>
          <a:lstStyle/>
          <a:p>
            <a:pPr>
              <a:buNone/>
            </a:pPr>
            <a:r>
              <a:rPr lang="en-US" dirty="0" smtClean="0"/>
              <a:t>    </a:t>
            </a:r>
            <a:r>
              <a:rPr lang="en-US" u="sng" dirty="0" smtClean="0"/>
              <a:t>The materials we will be using for this activity are:</a:t>
            </a:r>
            <a:r>
              <a:rPr lang="en-US" dirty="0" smtClean="0"/>
              <a:t> </a:t>
            </a:r>
          </a:p>
          <a:p>
            <a:pPr>
              <a:buNone/>
            </a:pPr>
            <a:endParaRPr lang="en-US" dirty="0" smtClean="0"/>
          </a:p>
          <a:p>
            <a:r>
              <a:rPr lang="en-US" dirty="0" smtClean="0"/>
              <a:t>- Ruler</a:t>
            </a:r>
          </a:p>
          <a:p>
            <a:r>
              <a:rPr lang="en-US" dirty="0" smtClean="0"/>
              <a:t>- Five pea pods</a:t>
            </a:r>
          </a:p>
          <a:p>
            <a:r>
              <a:rPr lang="en-US" dirty="0" smtClean="0"/>
              <a:t>- Data collection chart</a:t>
            </a:r>
          </a:p>
          <a:p>
            <a:r>
              <a:rPr lang="en-US" dirty="0" smtClean="0"/>
              <a:t>- Pea and Pods graph</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a:t>
            </a:r>
            <a:endParaRPr lang="en-US" dirty="0"/>
          </a:p>
        </p:txBody>
      </p:sp>
      <p:sp>
        <p:nvSpPr>
          <p:cNvPr id="3" name="Text Placeholder 2"/>
          <p:cNvSpPr>
            <a:spLocks noGrp="1"/>
          </p:cNvSpPr>
          <p:nvPr>
            <p:ph type="body" sz="half" idx="2"/>
          </p:nvPr>
        </p:nvSpPr>
        <p:spPr>
          <a:xfrm>
            <a:off x="609600" y="2828784"/>
            <a:ext cx="2209800" cy="3724415"/>
          </a:xfrm>
        </p:spPr>
        <p:txBody>
          <a:bodyPr>
            <a:normAutofit/>
          </a:bodyPr>
          <a:lstStyle/>
          <a:p>
            <a:r>
              <a:rPr lang="en-US" sz="1800" dirty="0" smtClean="0"/>
              <a:t>1. Work together with your group members and measure each of the pods to the closest half inch. </a:t>
            </a:r>
          </a:p>
          <a:p>
            <a:r>
              <a:rPr lang="en-US" sz="1800" dirty="0" smtClean="0"/>
              <a:t> </a:t>
            </a:r>
            <a:endParaRPr lang="en-US" sz="1800" dirty="0"/>
          </a:p>
        </p:txBody>
      </p:sp>
      <p:sp>
        <p:nvSpPr>
          <p:cNvPr id="4" name="Picture Placeholder 3"/>
          <p:cNvSpPr>
            <a:spLocks noGrp="1"/>
          </p:cNvSpPr>
          <p:nvPr>
            <p:ph type="pic" idx="1"/>
          </p:nvPr>
        </p:nvSpPr>
        <p:spPr/>
      </p:sp>
      <p:pic>
        <p:nvPicPr>
          <p:cNvPr id="1026" name="Picture 2" descr="C:\Users\kate\Pictures\2012-05-07\023.JPG"/>
          <p:cNvPicPr>
            <a:picLocks noChangeAspect="1" noChangeArrowheads="1"/>
          </p:cNvPicPr>
          <p:nvPr/>
        </p:nvPicPr>
        <p:blipFill>
          <a:blip r:embed="rId2" cstate="print"/>
          <a:srcRect/>
          <a:stretch>
            <a:fillRect/>
          </a:stretch>
        </p:blipFill>
        <p:spPr bwMode="auto">
          <a:xfrm rot="549951">
            <a:off x="3312983" y="1061832"/>
            <a:ext cx="4919485" cy="40262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half" idx="2"/>
          </p:nvPr>
        </p:nvSpPr>
        <p:spPr>
          <a:xfrm>
            <a:off x="609600" y="2828784"/>
            <a:ext cx="2209800" cy="3419615"/>
          </a:xfrm>
        </p:spPr>
        <p:txBody>
          <a:bodyPr>
            <a:normAutofit/>
          </a:bodyPr>
          <a:lstStyle/>
          <a:p>
            <a:endParaRPr lang="en-US" dirty="0" smtClean="0"/>
          </a:p>
          <a:p>
            <a:r>
              <a:rPr lang="en-US" sz="1800" dirty="0" smtClean="0"/>
              <a:t> </a:t>
            </a:r>
          </a:p>
          <a:p>
            <a:r>
              <a:rPr lang="en-US" sz="1800" dirty="0" smtClean="0"/>
              <a:t>2.  Record your measurements on the data collection charts along with any notes or observations you have. </a:t>
            </a:r>
          </a:p>
          <a:p>
            <a:endParaRPr lang="en-US" dirty="0"/>
          </a:p>
        </p:txBody>
      </p:sp>
      <p:sp>
        <p:nvSpPr>
          <p:cNvPr id="4" name="Picture Placeholder 3"/>
          <p:cNvSpPr>
            <a:spLocks noGrp="1"/>
          </p:cNvSpPr>
          <p:nvPr>
            <p:ph type="pic" idx="1"/>
          </p:nvPr>
        </p:nvSpPr>
        <p:spPr/>
      </p:sp>
      <p:pic>
        <p:nvPicPr>
          <p:cNvPr id="2052" name="Picture 4" descr="C:\Users\kate\Pictures\2012-05-07\024.JPG"/>
          <p:cNvPicPr>
            <a:picLocks noChangeAspect="1" noChangeArrowheads="1"/>
          </p:cNvPicPr>
          <p:nvPr/>
        </p:nvPicPr>
        <p:blipFill>
          <a:blip r:embed="rId2" cstate="print"/>
          <a:srcRect/>
          <a:stretch>
            <a:fillRect/>
          </a:stretch>
        </p:blipFill>
        <p:spPr bwMode="auto">
          <a:xfrm rot="397750">
            <a:off x="3484894" y="1249961"/>
            <a:ext cx="4718148" cy="388186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half" idx="2"/>
          </p:nvPr>
        </p:nvSpPr>
        <p:spPr>
          <a:xfrm>
            <a:off x="609600" y="2828784"/>
            <a:ext cx="2209800" cy="3419615"/>
          </a:xfrm>
        </p:spPr>
        <p:txBody>
          <a:bodyPr>
            <a:normAutofit/>
          </a:bodyPr>
          <a:lstStyle/>
          <a:p>
            <a:r>
              <a:rPr lang="en-US" sz="1800" dirty="0" smtClean="0"/>
              <a:t> </a:t>
            </a:r>
          </a:p>
          <a:p>
            <a:r>
              <a:rPr lang="en-US" sz="1800" dirty="0" smtClean="0"/>
              <a:t>  3. Once you have finished measuring all of your pods,  open each one of them.  Count the number of peas in each pod and  record the information on the data collection charts. </a:t>
            </a:r>
          </a:p>
          <a:p>
            <a:endParaRPr lang="en-US" sz="1800" dirty="0"/>
          </a:p>
        </p:txBody>
      </p:sp>
      <p:pic>
        <p:nvPicPr>
          <p:cNvPr id="8" name="Picture 2" descr="C:\Users\kate\Pictures\2012-05-07\025.JPG"/>
          <p:cNvPicPr>
            <a:picLocks noGrp="1" noChangeAspect="1" noChangeArrowheads="1"/>
          </p:cNvPicPr>
          <p:nvPr>
            <p:ph type="pic" idx="1"/>
          </p:nvPr>
        </p:nvPicPr>
        <p:blipFill>
          <a:blip r:embed="rId2" cstate="print"/>
          <a:srcRect l="4887" r="4887"/>
          <a:stretch>
            <a:fillRect/>
          </a:stretch>
        </p:blipFill>
        <p:spPr bwMode="auto">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245</TotalTime>
  <Words>459</Words>
  <Application>Microsoft Office PowerPoint</Application>
  <PresentationFormat>On-screen Show (4:3)</PresentationFormat>
  <Paragraphs>101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Peas in a Pod Kate Hickey </vt:lpstr>
      <vt:lpstr>Prerequisites: </vt:lpstr>
      <vt:lpstr>PowerPoint Presentation</vt:lpstr>
      <vt:lpstr>Lesson Goal: </vt:lpstr>
      <vt:lpstr>Objectives: </vt:lpstr>
      <vt:lpstr>PowerPoint Presentation</vt:lpstr>
      <vt:lpstr>Procedure: </vt:lpstr>
      <vt:lpstr>PowerPoint Presentation</vt:lpstr>
      <vt:lpstr>PowerPoint Presentation</vt:lpstr>
      <vt:lpstr>PowerPoint Presentation</vt:lpstr>
      <vt:lpstr>PowerPoint Presentation</vt:lpstr>
      <vt:lpstr> </vt:lpstr>
      <vt:lpstr>References: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 Hickey</dc:creator>
  <cp:lastModifiedBy>Tod's</cp:lastModifiedBy>
  <cp:revision>20</cp:revision>
  <dcterms:created xsi:type="dcterms:W3CDTF">2012-05-08T01:41:23Z</dcterms:created>
  <dcterms:modified xsi:type="dcterms:W3CDTF">2012-05-10T02:46:43Z</dcterms:modified>
</cp:coreProperties>
</file>